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9" r:id="rId5"/>
    <p:sldId id="268" r:id="rId6"/>
    <p:sldId id="261" r:id="rId7"/>
    <p:sldId id="264" r:id="rId8"/>
    <p:sldId id="269" r:id="rId9"/>
    <p:sldId id="263" r:id="rId10"/>
    <p:sldId id="265" r:id="rId11"/>
    <p:sldId id="266" r:id="rId12"/>
    <p:sldId id="267" r:id="rId13"/>
    <p:sldId id="270"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5D6B61-C1A0-478A-B1A1-48D719C35D14}"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6E16C179-EF91-473F-9F80-198B204D3781}">
      <dgm:prSet phldrT="[Text]"/>
      <dgm:spPr/>
      <dgm:t>
        <a:bodyPr/>
        <a:lstStyle/>
        <a:p>
          <a:r>
            <a:rPr lang="en-US" dirty="0" smtClean="0"/>
            <a:t>Message</a:t>
          </a:r>
          <a:endParaRPr lang="en-US" dirty="0"/>
        </a:p>
      </dgm:t>
    </dgm:pt>
    <dgm:pt modelId="{0CD6B304-96C5-4368-8864-E066868C94F9}" type="parTrans" cxnId="{8AD66FBF-73E0-464D-B61C-318D5BB10305}">
      <dgm:prSet/>
      <dgm:spPr/>
      <dgm:t>
        <a:bodyPr/>
        <a:lstStyle/>
        <a:p>
          <a:endParaRPr lang="en-US"/>
        </a:p>
      </dgm:t>
    </dgm:pt>
    <dgm:pt modelId="{CAF2364E-00BB-4805-BF0D-D0E09C7C6329}" type="sibTrans" cxnId="{8AD66FBF-73E0-464D-B61C-318D5BB10305}">
      <dgm:prSet/>
      <dgm:spPr/>
      <dgm:t>
        <a:bodyPr/>
        <a:lstStyle/>
        <a:p>
          <a:endParaRPr lang="en-US"/>
        </a:p>
      </dgm:t>
    </dgm:pt>
    <dgm:pt modelId="{AC490C40-F714-4EBD-B0CD-1DE28A14C4B1}">
      <dgm:prSet phldrT="[Text]"/>
      <dgm:spPr/>
      <dgm:t>
        <a:bodyPr/>
        <a:lstStyle/>
        <a:p>
          <a:r>
            <a:rPr lang="en-US" dirty="0" smtClean="0"/>
            <a:t>Receiver</a:t>
          </a:r>
          <a:endParaRPr lang="en-US" dirty="0"/>
        </a:p>
      </dgm:t>
    </dgm:pt>
    <dgm:pt modelId="{2E604DDE-6E63-44FC-8C73-58E665E17430}" type="parTrans" cxnId="{89765309-F05A-4CB6-B601-CEF995072002}">
      <dgm:prSet/>
      <dgm:spPr/>
      <dgm:t>
        <a:bodyPr/>
        <a:lstStyle/>
        <a:p>
          <a:endParaRPr lang="en-US"/>
        </a:p>
      </dgm:t>
    </dgm:pt>
    <dgm:pt modelId="{14D5218A-4A92-4E4C-874D-79CD430D3DC7}" type="sibTrans" cxnId="{89765309-F05A-4CB6-B601-CEF995072002}">
      <dgm:prSet/>
      <dgm:spPr/>
      <dgm:t>
        <a:bodyPr/>
        <a:lstStyle/>
        <a:p>
          <a:endParaRPr lang="en-US"/>
        </a:p>
      </dgm:t>
    </dgm:pt>
    <dgm:pt modelId="{36984D76-56A7-472B-A2F6-088BC092F838}">
      <dgm:prSet phldrT="[Text]"/>
      <dgm:spPr/>
      <dgm:t>
        <a:bodyPr/>
        <a:lstStyle/>
        <a:p>
          <a:r>
            <a:rPr lang="en-US" dirty="0" smtClean="0"/>
            <a:t>Feedback</a:t>
          </a:r>
          <a:endParaRPr lang="en-US" dirty="0"/>
        </a:p>
      </dgm:t>
    </dgm:pt>
    <dgm:pt modelId="{AC5AFFA7-B4BD-451B-876F-C45E481CDFB0}" type="parTrans" cxnId="{A821CFD0-634F-44F0-A770-1BA29A12D05A}">
      <dgm:prSet/>
      <dgm:spPr/>
      <dgm:t>
        <a:bodyPr/>
        <a:lstStyle/>
        <a:p>
          <a:endParaRPr lang="en-US"/>
        </a:p>
      </dgm:t>
    </dgm:pt>
    <dgm:pt modelId="{95BF2AB9-CAF7-445E-8B5B-92950B7F4892}" type="sibTrans" cxnId="{A821CFD0-634F-44F0-A770-1BA29A12D05A}">
      <dgm:prSet/>
      <dgm:spPr/>
      <dgm:t>
        <a:bodyPr/>
        <a:lstStyle/>
        <a:p>
          <a:endParaRPr lang="en-US"/>
        </a:p>
      </dgm:t>
    </dgm:pt>
    <dgm:pt modelId="{788595F2-C8D5-4AFE-9813-64BBB24ADBF2}">
      <dgm:prSet phldrT="[Text]"/>
      <dgm:spPr/>
      <dgm:t>
        <a:bodyPr/>
        <a:lstStyle/>
        <a:p>
          <a:r>
            <a:rPr lang="en-US" dirty="0" smtClean="0"/>
            <a:t>Sender</a:t>
          </a:r>
          <a:endParaRPr lang="en-US" dirty="0"/>
        </a:p>
      </dgm:t>
    </dgm:pt>
    <dgm:pt modelId="{A0DF856E-81BD-4C47-A477-9ABF8C41501E}" type="parTrans" cxnId="{CC8F7F3D-1DFA-486A-8092-181AA4D3D8BA}">
      <dgm:prSet/>
      <dgm:spPr/>
      <dgm:t>
        <a:bodyPr/>
        <a:lstStyle/>
        <a:p>
          <a:endParaRPr lang="en-US"/>
        </a:p>
      </dgm:t>
    </dgm:pt>
    <dgm:pt modelId="{A30E857E-FC77-4C11-8B55-F7D672D40E0C}" type="sibTrans" cxnId="{CC8F7F3D-1DFA-486A-8092-181AA4D3D8BA}">
      <dgm:prSet/>
      <dgm:spPr/>
      <dgm:t>
        <a:bodyPr/>
        <a:lstStyle/>
        <a:p>
          <a:endParaRPr lang="en-US"/>
        </a:p>
      </dgm:t>
    </dgm:pt>
    <dgm:pt modelId="{371E38F5-C9BC-412E-AFB3-22079BDF2545}" type="pres">
      <dgm:prSet presAssocID="{305D6B61-C1A0-478A-B1A1-48D719C35D14}" presName="cycle" presStyleCnt="0">
        <dgm:presLayoutVars>
          <dgm:dir/>
          <dgm:resizeHandles val="exact"/>
        </dgm:presLayoutVars>
      </dgm:prSet>
      <dgm:spPr/>
      <dgm:t>
        <a:bodyPr/>
        <a:lstStyle/>
        <a:p>
          <a:endParaRPr lang="en-US"/>
        </a:p>
      </dgm:t>
    </dgm:pt>
    <dgm:pt modelId="{B56C46F9-DBBC-4703-B787-40D75C60C468}" type="pres">
      <dgm:prSet presAssocID="{6E16C179-EF91-473F-9F80-198B204D3781}" presName="dummy" presStyleCnt="0"/>
      <dgm:spPr/>
    </dgm:pt>
    <dgm:pt modelId="{92859F3F-B874-4FBE-9C04-5D31F76C19AB}" type="pres">
      <dgm:prSet presAssocID="{6E16C179-EF91-473F-9F80-198B204D3781}" presName="node" presStyleLbl="revTx" presStyleIdx="0" presStyleCnt="4">
        <dgm:presLayoutVars>
          <dgm:bulletEnabled val="1"/>
        </dgm:presLayoutVars>
      </dgm:prSet>
      <dgm:spPr/>
      <dgm:t>
        <a:bodyPr/>
        <a:lstStyle/>
        <a:p>
          <a:endParaRPr lang="en-US"/>
        </a:p>
      </dgm:t>
    </dgm:pt>
    <dgm:pt modelId="{40489359-1362-46A0-B880-CB128584E70C}" type="pres">
      <dgm:prSet presAssocID="{CAF2364E-00BB-4805-BF0D-D0E09C7C6329}" presName="sibTrans" presStyleLbl="node1" presStyleIdx="0" presStyleCnt="4"/>
      <dgm:spPr/>
      <dgm:t>
        <a:bodyPr/>
        <a:lstStyle/>
        <a:p>
          <a:endParaRPr lang="en-US"/>
        </a:p>
      </dgm:t>
    </dgm:pt>
    <dgm:pt modelId="{8C001F53-7EDB-4843-B742-5027392E44CB}" type="pres">
      <dgm:prSet presAssocID="{AC490C40-F714-4EBD-B0CD-1DE28A14C4B1}" presName="dummy" presStyleCnt="0"/>
      <dgm:spPr/>
    </dgm:pt>
    <dgm:pt modelId="{ADCD6EA0-DE57-46F6-9822-69964E57ECC6}" type="pres">
      <dgm:prSet presAssocID="{AC490C40-F714-4EBD-B0CD-1DE28A14C4B1}" presName="node" presStyleLbl="revTx" presStyleIdx="1" presStyleCnt="4">
        <dgm:presLayoutVars>
          <dgm:bulletEnabled val="1"/>
        </dgm:presLayoutVars>
      </dgm:prSet>
      <dgm:spPr/>
      <dgm:t>
        <a:bodyPr/>
        <a:lstStyle/>
        <a:p>
          <a:endParaRPr lang="en-US"/>
        </a:p>
      </dgm:t>
    </dgm:pt>
    <dgm:pt modelId="{9A203356-8677-4450-B699-00B1506BBE23}" type="pres">
      <dgm:prSet presAssocID="{14D5218A-4A92-4E4C-874D-79CD430D3DC7}" presName="sibTrans" presStyleLbl="node1" presStyleIdx="1" presStyleCnt="4"/>
      <dgm:spPr/>
      <dgm:t>
        <a:bodyPr/>
        <a:lstStyle/>
        <a:p>
          <a:endParaRPr lang="en-US"/>
        </a:p>
      </dgm:t>
    </dgm:pt>
    <dgm:pt modelId="{A7D0BE18-B356-4DAD-B82C-0673AF1AEF4F}" type="pres">
      <dgm:prSet presAssocID="{36984D76-56A7-472B-A2F6-088BC092F838}" presName="dummy" presStyleCnt="0"/>
      <dgm:spPr/>
    </dgm:pt>
    <dgm:pt modelId="{787E8ED5-C8BE-4953-A39C-8D1797CFF6CD}" type="pres">
      <dgm:prSet presAssocID="{36984D76-56A7-472B-A2F6-088BC092F838}" presName="node" presStyleLbl="revTx" presStyleIdx="2" presStyleCnt="4">
        <dgm:presLayoutVars>
          <dgm:bulletEnabled val="1"/>
        </dgm:presLayoutVars>
      </dgm:prSet>
      <dgm:spPr/>
      <dgm:t>
        <a:bodyPr/>
        <a:lstStyle/>
        <a:p>
          <a:endParaRPr lang="en-US"/>
        </a:p>
      </dgm:t>
    </dgm:pt>
    <dgm:pt modelId="{F1E89076-0FD7-4192-B04F-EB523A922FBA}" type="pres">
      <dgm:prSet presAssocID="{95BF2AB9-CAF7-445E-8B5B-92950B7F4892}" presName="sibTrans" presStyleLbl="node1" presStyleIdx="2" presStyleCnt="4"/>
      <dgm:spPr/>
      <dgm:t>
        <a:bodyPr/>
        <a:lstStyle/>
        <a:p>
          <a:endParaRPr lang="en-US"/>
        </a:p>
      </dgm:t>
    </dgm:pt>
    <dgm:pt modelId="{7D2333D4-AF10-4346-B933-2D7F5FE70492}" type="pres">
      <dgm:prSet presAssocID="{788595F2-C8D5-4AFE-9813-64BBB24ADBF2}" presName="dummy" presStyleCnt="0"/>
      <dgm:spPr/>
    </dgm:pt>
    <dgm:pt modelId="{AD9B8AF7-F5C6-490B-9DBA-5DDB7205C0DA}" type="pres">
      <dgm:prSet presAssocID="{788595F2-C8D5-4AFE-9813-64BBB24ADBF2}" presName="node" presStyleLbl="revTx" presStyleIdx="3" presStyleCnt="4">
        <dgm:presLayoutVars>
          <dgm:bulletEnabled val="1"/>
        </dgm:presLayoutVars>
      </dgm:prSet>
      <dgm:spPr/>
      <dgm:t>
        <a:bodyPr/>
        <a:lstStyle/>
        <a:p>
          <a:endParaRPr lang="en-US"/>
        </a:p>
      </dgm:t>
    </dgm:pt>
    <dgm:pt modelId="{0271C7F5-600C-43FC-B191-088BBFE7AE81}" type="pres">
      <dgm:prSet presAssocID="{A30E857E-FC77-4C11-8B55-F7D672D40E0C}" presName="sibTrans" presStyleLbl="node1" presStyleIdx="3" presStyleCnt="4" custScaleX="92501" custLinFactNeighborX="1254" custLinFactNeighborY="1254"/>
      <dgm:spPr/>
      <dgm:t>
        <a:bodyPr/>
        <a:lstStyle/>
        <a:p>
          <a:endParaRPr lang="en-US"/>
        </a:p>
      </dgm:t>
    </dgm:pt>
  </dgm:ptLst>
  <dgm:cxnLst>
    <dgm:cxn modelId="{A821CFD0-634F-44F0-A770-1BA29A12D05A}" srcId="{305D6B61-C1A0-478A-B1A1-48D719C35D14}" destId="{36984D76-56A7-472B-A2F6-088BC092F838}" srcOrd="2" destOrd="0" parTransId="{AC5AFFA7-B4BD-451B-876F-C45E481CDFB0}" sibTransId="{95BF2AB9-CAF7-445E-8B5B-92950B7F4892}"/>
    <dgm:cxn modelId="{7DD3DDAC-F79C-4DFC-B3ED-2E7DB075DB5B}" type="presOf" srcId="{36984D76-56A7-472B-A2F6-088BC092F838}" destId="{787E8ED5-C8BE-4953-A39C-8D1797CFF6CD}" srcOrd="0" destOrd="0" presId="urn:microsoft.com/office/officeart/2005/8/layout/cycle1"/>
    <dgm:cxn modelId="{60AB51FC-D3DB-4598-AC88-BB9E55638334}" type="presOf" srcId="{A30E857E-FC77-4C11-8B55-F7D672D40E0C}" destId="{0271C7F5-600C-43FC-B191-088BBFE7AE81}" srcOrd="0" destOrd="0" presId="urn:microsoft.com/office/officeart/2005/8/layout/cycle1"/>
    <dgm:cxn modelId="{23A3F1A0-5EE2-4324-87CC-E9CA76978D21}" type="presOf" srcId="{788595F2-C8D5-4AFE-9813-64BBB24ADBF2}" destId="{AD9B8AF7-F5C6-490B-9DBA-5DDB7205C0DA}" srcOrd="0" destOrd="0" presId="urn:microsoft.com/office/officeart/2005/8/layout/cycle1"/>
    <dgm:cxn modelId="{8AC8545E-4C04-4C58-B16E-39E46619B83E}" type="presOf" srcId="{AC490C40-F714-4EBD-B0CD-1DE28A14C4B1}" destId="{ADCD6EA0-DE57-46F6-9822-69964E57ECC6}" srcOrd="0" destOrd="0" presId="urn:microsoft.com/office/officeart/2005/8/layout/cycle1"/>
    <dgm:cxn modelId="{9138F922-2489-4856-B035-D196DD453D25}" type="presOf" srcId="{95BF2AB9-CAF7-445E-8B5B-92950B7F4892}" destId="{F1E89076-0FD7-4192-B04F-EB523A922FBA}" srcOrd="0" destOrd="0" presId="urn:microsoft.com/office/officeart/2005/8/layout/cycle1"/>
    <dgm:cxn modelId="{8AD66FBF-73E0-464D-B61C-318D5BB10305}" srcId="{305D6B61-C1A0-478A-B1A1-48D719C35D14}" destId="{6E16C179-EF91-473F-9F80-198B204D3781}" srcOrd="0" destOrd="0" parTransId="{0CD6B304-96C5-4368-8864-E066868C94F9}" sibTransId="{CAF2364E-00BB-4805-BF0D-D0E09C7C6329}"/>
    <dgm:cxn modelId="{03CD4ABF-6D40-458C-8109-E43ABCD33D18}" type="presOf" srcId="{6E16C179-EF91-473F-9F80-198B204D3781}" destId="{92859F3F-B874-4FBE-9C04-5D31F76C19AB}" srcOrd="0" destOrd="0" presId="urn:microsoft.com/office/officeart/2005/8/layout/cycle1"/>
    <dgm:cxn modelId="{F98671F7-C6C6-4974-AB7A-A0BC1D4F877D}" type="presOf" srcId="{305D6B61-C1A0-478A-B1A1-48D719C35D14}" destId="{371E38F5-C9BC-412E-AFB3-22079BDF2545}" srcOrd="0" destOrd="0" presId="urn:microsoft.com/office/officeart/2005/8/layout/cycle1"/>
    <dgm:cxn modelId="{321DA0CF-7AFA-4FA8-917B-5221C6EDF7CF}" type="presOf" srcId="{14D5218A-4A92-4E4C-874D-79CD430D3DC7}" destId="{9A203356-8677-4450-B699-00B1506BBE23}" srcOrd="0" destOrd="0" presId="urn:microsoft.com/office/officeart/2005/8/layout/cycle1"/>
    <dgm:cxn modelId="{89765309-F05A-4CB6-B601-CEF995072002}" srcId="{305D6B61-C1A0-478A-B1A1-48D719C35D14}" destId="{AC490C40-F714-4EBD-B0CD-1DE28A14C4B1}" srcOrd="1" destOrd="0" parTransId="{2E604DDE-6E63-44FC-8C73-58E665E17430}" sibTransId="{14D5218A-4A92-4E4C-874D-79CD430D3DC7}"/>
    <dgm:cxn modelId="{CC8F7F3D-1DFA-486A-8092-181AA4D3D8BA}" srcId="{305D6B61-C1A0-478A-B1A1-48D719C35D14}" destId="{788595F2-C8D5-4AFE-9813-64BBB24ADBF2}" srcOrd="3" destOrd="0" parTransId="{A0DF856E-81BD-4C47-A477-9ABF8C41501E}" sibTransId="{A30E857E-FC77-4C11-8B55-F7D672D40E0C}"/>
    <dgm:cxn modelId="{4365CCC3-D27D-475F-8BC1-8FA0BC875BEF}" type="presOf" srcId="{CAF2364E-00BB-4805-BF0D-D0E09C7C6329}" destId="{40489359-1362-46A0-B880-CB128584E70C}" srcOrd="0" destOrd="0" presId="urn:microsoft.com/office/officeart/2005/8/layout/cycle1"/>
    <dgm:cxn modelId="{496A7E77-05E6-4EC4-AD06-824C5EEAB993}" type="presParOf" srcId="{371E38F5-C9BC-412E-AFB3-22079BDF2545}" destId="{B56C46F9-DBBC-4703-B787-40D75C60C468}" srcOrd="0" destOrd="0" presId="urn:microsoft.com/office/officeart/2005/8/layout/cycle1"/>
    <dgm:cxn modelId="{FCDF032D-D34A-40E1-9325-3C8C3BE76AE4}" type="presParOf" srcId="{371E38F5-C9BC-412E-AFB3-22079BDF2545}" destId="{92859F3F-B874-4FBE-9C04-5D31F76C19AB}" srcOrd="1" destOrd="0" presId="urn:microsoft.com/office/officeart/2005/8/layout/cycle1"/>
    <dgm:cxn modelId="{5886FF0C-EF3C-4EDC-A6D5-73F9DC9BE33F}" type="presParOf" srcId="{371E38F5-C9BC-412E-AFB3-22079BDF2545}" destId="{40489359-1362-46A0-B880-CB128584E70C}" srcOrd="2" destOrd="0" presId="urn:microsoft.com/office/officeart/2005/8/layout/cycle1"/>
    <dgm:cxn modelId="{BB217923-A618-40C2-80EA-4BC89205F88C}" type="presParOf" srcId="{371E38F5-C9BC-412E-AFB3-22079BDF2545}" destId="{8C001F53-7EDB-4843-B742-5027392E44CB}" srcOrd="3" destOrd="0" presId="urn:microsoft.com/office/officeart/2005/8/layout/cycle1"/>
    <dgm:cxn modelId="{9A911D4A-8810-4BCC-A825-F925E195DB47}" type="presParOf" srcId="{371E38F5-C9BC-412E-AFB3-22079BDF2545}" destId="{ADCD6EA0-DE57-46F6-9822-69964E57ECC6}" srcOrd="4" destOrd="0" presId="urn:microsoft.com/office/officeart/2005/8/layout/cycle1"/>
    <dgm:cxn modelId="{76CB763F-ED24-4306-845F-A271F8FAD264}" type="presParOf" srcId="{371E38F5-C9BC-412E-AFB3-22079BDF2545}" destId="{9A203356-8677-4450-B699-00B1506BBE23}" srcOrd="5" destOrd="0" presId="urn:microsoft.com/office/officeart/2005/8/layout/cycle1"/>
    <dgm:cxn modelId="{528F15D1-D1C5-4131-B400-4DF81E652D3B}" type="presParOf" srcId="{371E38F5-C9BC-412E-AFB3-22079BDF2545}" destId="{A7D0BE18-B356-4DAD-B82C-0673AF1AEF4F}" srcOrd="6" destOrd="0" presId="urn:microsoft.com/office/officeart/2005/8/layout/cycle1"/>
    <dgm:cxn modelId="{2928755C-3F72-48EB-8EF6-451FCD431BD8}" type="presParOf" srcId="{371E38F5-C9BC-412E-AFB3-22079BDF2545}" destId="{787E8ED5-C8BE-4953-A39C-8D1797CFF6CD}" srcOrd="7" destOrd="0" presId="urn:microsoft.com/office/officeart/2005/8/layout/cycle1"/>
    <dgm:cxn modelId="{C5B33D2D-27C6-422F-B234-7D857A60EB8A}" type="presParOf" srcId="{371E38F5-C9BC-412E-AFB3-22079BDF2545}" destId="{F1E89076-0FD7-4192-B04F-EB523A922FBA}" srcOrd="8" destOrd="0" presId="urn:microsoft.com/office/officeart/2005/8/layout/cycle1"/>
    <dgm:cxn modelId="{03F9B577-3428-4FEF-976B-B2EFCD752578}" type="presParOf" srcId="{371E38F5-C9BC-412E-AFB3-22079BDF2545}" destId="{7D2333D4-AF10-4346-B933-2D7F5FE70492}" srcOrd="9" destOrd="0" presId="urn:microsoft.com/office/officeart/2005/8/layout/cycle1"/>
    <dgm:cxn modelId="{06444DDA-2F38-4B4B-A5CD-08DFDE0585E3}" type="presParOf" srcId="{371E38F5-C9BC-412E-AFB3-22079BDF2545}" destId="{AD9B8AF7-F5C6-490B-9DBA-5DDB7205C0DA}" srcOrd="10" destOrd="0" presId="urn:microsoft.com/office/officeart/2005/8/layout/cycle1"/>
    <dgm:cxn modelId="{8740C29D-2EA8-407E-9EA5-C18A4F31E14D}" type="presParOf" srcId="{371E38F5-C9BC-412E-AFB3-22079BDF2545}" destId="{0271C7F5-600C-43FC-B191-088BBFE7AE81}"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859F3F-B874-4FBE-9C04-5D31F76C19AB}">
      <dsp:nvSpPr>
        <dsp:cNvPr id="0" name=""/>
        <dsp:cNvSpPr/>
      </dsp:nvSpPr>
      <dsp:spPr>
        <a:xfrm>
          <a:off x="2731872" y="74368"/>
          <a:ext cx="1168858" cy="1168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Message</a:t>
          </a:r>
          <a:endParaRPr lang="en-US" sz="1900" kern="1200" dirty="0"/>
        </a:p>
      </dsp:txBody>
      <dsp:txXfrm>
        <a:off x="2731872" y="74368"/>
        <a:ext cx="1168858" cy="1168858"/>
      </dsp:txXfrm>
    </dsp:sp>
    <dsp:sp modelId="{40489359-1362-46A0-B880-CB128584E70C}">
      <dsp:nvSpPr>
        <dsp:cNvPr id="0" name=""/>
        <dsp:cNvSpPr/>
      </dsp:nvSpPr>
      <dsp:spPr>
        <a:xfrm>
          <a:off x="673993" y="893"/>
          <a:ext cx="3300213" cy="3300213"/>
        </a:xfrm>
        <a:prstGeom prst="circularArrow">
          <a:avLst>
            <a:gd name="adj1" fmla="val 6906"/>
            <a:gd name="adj2" fmla="val 465700"/>
            <a:gd name="adj3" fmla="val 547950"/>
            <a:gd name="adj4" fmla="val 20586350"/>
            <a:gd name="adj5" fmla="val 8058"/>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CD6EA0-DE57-46F6-9822-69964E57ECC6}">
      <dsp:nvSpPr>
        <dsp:cNvPr id="0" name=""/>
        <dsp:cNvSpPr/>
      </dsp:nvSpPr>
      <dsp:spPr>
        <a:xfrm>
          <a:off x="2731872" y="2058772"/>
          <a:ext cx="1168858" cy="1168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Receiver</a:t>
          </a:r>
          <a:endParaRPr lang="en-US" sz="1900" kern="1200" dirty="0"/>
        </a:p>
      </dsp:txBody>
      <dsp:txXfrm>
        <a:off x="2731872" y="2058772"/>
        <a:ext cx="1168858" cy="1168858"/>
      </dsp:txXfrm>
    </dsp:sp>
    <dsp:sp modelId="{9A203356-8677-4450-B699-00B1506BBE23}">
      <dsp:nvSpPr>
        <dsp:cNvPr id="0" name=""/>
        <dsp:cNvSpPr/>
      </dsp:nvSpPr>
      <dsp:spPr>
        <a:xfrm>
          <a:off x="673993" y="893"/>
          <a:ext cx="3300213" cy="3300213"/>
        </a:xfrm>
        <a:prstGeom prst="circularArrow">
          <a:avLst>
            <a:gd name="adj1" fmla="val 6906"/>
            <a:gd name="adj2" fmla="val 465700"/>
            <a:gd name="adj3" fmla="val 5947950"/>
            <a:gd name="adj4" fmla="val 4386350"/>
            <a:gd name="adj5" fmla="val 8058"/>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7E8ED5-C8BE-4953-A39C-8D1797CFF6CD}">
      <dsp:nvSpPr>
        <dsp:cNvPr id="0" name=""/>
        <dsp:cNvSpPr/>
      </dsp:nvSpPr>
      <dsp:spPr>
        <a:xfrm>
          <a:off x="747468" y="2058772"/>
          <a:ext cx="1168858" cy="1168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Feedback</a:t>
          </a:r>
          <a:endParaRPr lang="en-US" sz="1900" kern="1200" dirty="0"/>
        </a:p>
      </dsp:txBody>
      <dsp:txXfrm>
        <a:off x="747468" y="2058772"/>
        <a:ext cx="1168858" cy="1168858"/>
      </dsp:txXfrm>
    </dsp:sp>
    <dsp:sp modelId="{F1E89076-0FD7-4192-B04F-EB523A922FBA}">
      <dsp:nvSpPr>
        <dsp:cNvPr id="0" name=""/>
        <dsp:cNvSpPr/>
      </dsp:nvSpPr>
      <dsp:spPr>
        <a:xfrm>
          <a:off x="673993" y="893"/>
          <a:ext cx="3300213" cy="3300213"/>
        </a:xfrm>
        <a:prstGeom prst="circularArrow">
          <a:avLst>
            <a:gd name="adj1" fmla="val 6906"/>
            <a:gd name="adj2" fmla="val 465700"/>
            <a:gd name="adj3" fmla="val 11347950"/>
            <a:gd name="adj4" fmla="val 9786350"/>
            <a:gd name="adj5" fmla="val 8058"/>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9B8AF7-F5C6-490B-9DBA-5DDB7205C0DA}">
      <dsp:nvSpPr>
        <dsp:cNvPr id="0" name=""/>
        <dsp:cNvSpPr/>
      </dsp:nvSpPr>
      <dsp:spPr>
        <a:xfrm>
          <a:off x="747468" y="74368"/>
          <a:ext cx="1168858" cy="1168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t>Sender</a:t>
          </a:r>
          <a:endParaRPr lang="en-US" sz="1900" kern="1200" dirty="0"/>
        </a:p>
      </dsp:txBody>
      <dsp:txXfrm>
        <a:off x="747468" y="74368"/>
        <a:ext cx="1168858" cy="1168858"/>
      </dsp:txXfrm>
    </dsp:sp>
    <dsp:sp modelId="{0271C7F5-600C-43FC-B191-088BBFE7AE81}">
      <dsp:nvSpPr>
        <dsp:cNvPr id="0" name=""/>
        <dsp:cNvSpPr/>
      </dsp:nvSpPr>
      <dsp:spPr>
        <a:xfrm>
          <a:off x="839119" y="42278"/>
          <a:ext cx="3052730" cy="3300213"/>
        </a:xfrm>
        <a:prstGeom prst="circularArrow">
          <a:avLst>
            <a:gd name="adj1" fmla="val 6906"/>
            <a:gd name="adj2" fmla="val 465700"/>
            <a:gd name="adj3" fmla="val 16747950"/>
            <a:gd name="adj4" fmla="val 15186350"/>
            <a:gd name="adj5" fmla="val 8058"/>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eaLnBrk="1" latinLnBrk="0" hangingPunct="1"/>
            <a:fld id="{544213AF-26F6-41FA-8D85-E2C5388D6E58}" type="datetimeFigureOut">
              <a:rPr lang="en-US" smtClean="0"/>
              <a:pPr eaLnBrk="1" latinLnBrk="0" hangingPunct="1"/>
              <a:t>1/20/2012</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5BBC35B-A44B-4119-B8DA-DE9E3DFADA20}"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5" name="Footer Placeholder 4"/>
          <p:cNvSpPr>
            <a:spLocks noGrp="1"/>
          </p:cNvSpPr>
          <p:nvPr>
            <p:ph type="ftr" sz="quarter" idx="11"/>
          </p:nvPr>
        </p:nvSpPr>
        <p:spPr/>
        <p:txBody>
          <a:bodyPr/>
          <a:lstStyle>
            <a:extLst/>
          </a:lstStyle>
          <a:p>
            <a:endParaRPr kumimoji="0" lang="en-US"/>
          </a:p>
        </p:txBody>
      </p:sp>
      <p:sp>
        <p:nvSpPr>
          <p:cNvPr id="6" name="Slide Number Placeholder 5"/>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8" name="Footer Placeholder 7"/>
          <p:cNvSpPr>
            <a:spLocks noGrp="1"/>
          </p:cNvSpPr>
          <p:nvPr>
            <p:ph type="ftr" sz="quarter" idx="11"/>
          </p:nvPr>
        </p:nvSpPr>
        <p:spPr/>
        <p:txBody>
          <a:bodyPr/>
          <a:lstStyle>
            <a:extLst/>
          </a:lstStyle>
          <a:p>
            <a:endParaRPr kumimoji="0" lang="en-US"/>
          </a:p>
        </p:txBody>
      </p:sp>
      <p:sp>
        <p:nvSpPr>
          <p:cNvPr id="9" name="Slide Number Placeholder 8"/>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4" name="Footer Placeholder 3"/>
          <p:cNvSpPr>
            <a:spLocks noGrp="1"/>
          </p:cNvSpPr>
          <p:nvPr>
            <p:ph type="ftr" sz="quarter" idx="11"/>
          </p:nvPr>
        </p:nvSpPr>
        <p:spPr/>
        <p:txBody>
          <a:bodyPr/>
          <a:lstStyle>
            <a:extLst/>
          </a:lstStyle>
          <a:p>
            <a:endParaRPr kumimoji="0" lang="en-US"/>
          </a:p>
        </p:txBody>
      </p:sp>
      <p:sp>
        <p:nvSpPr>
          <p:cNvPr id="5" name="Slide Number Placeholder 4"/>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3" name="Footer Placeholder 2"/>
          <p:cNvSpPr>
            <a:spLocks noGrp="1"/>
          </p:cNvSpPr>
          <p:nvPr>
            <p:ph type="ftr" sz="quarter" idx="11"/>
          </p:nvPr>
        </p:nvSpPr>
        <p:spPr/>
        <p:txBody>
          <a:bodyPr/>
          <a:lstStyle>
            <a:extLst/>
          </a:lstStyle>
          <a:p>
            <a:endParaRPr kumimoji="0" lang="en-US"/>
          </a:p>
        </p:txBody>
      </p:sp>
      <p:sp>
        <p:nvSpPr>
          <p:cNvPr id="4" name="Slide Number Placeholder 3"/>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eaLnBrk="1" latinLnBrk="0" hangingPunct="1"/>
            <a:fld id="{544213AF-26F6-41FA-8D85-E2C5388D6E58}" type="datetimeFigureOut">
              <a:rPr lang="en-US" smtClean="0"/>
              <a:pPr eaLnBrk="1" latinLnBrk="0" hangingPunct="1"/>
              <a:t>1/20/2012</a:t>
            </a:fld>
            <a:endParaRPr lang="en-US"/>
          </a:p>
        </p:txBody>
      </p:sp>
      <p:sp>
        <p:nvSpPr>
          <p:cNvPr id="6" name="Footer Placeholder 5"/>
          <p:cNvSpPr>
            <a:spLocks noGrp="1"/>
          </p:cNvSpPr>
          <p:nvPr>
            <p:ph type="ftr" sz="quarter" idx="11"/>
          </p:nvPr>
        </p:nvSpPr>
        <p:spPr/>
        <p:txBody>
          <a:bodyPr/>
          <a:lstStyle>
            <a:extLst/>
          </a:lstStyle>
          <a:p>
            <a:endParaRPr kumimoji="0" lang="en-US"/>
          </a:p>
        </p:txBody>
      </p:sp>
      <p:sp>
        <p:nvSpPr>
          <p:cNvPr id="7" name="Slide Number Placeholder 6"/>
          <p:cNvSpPr>
            <a:spLocks noGrp="1"/>
          </p:cNvSpPr>
          <p:nvPr>
            <p:ph type="sldNum" sz="quarter" idx="12"/>
          </p:nvPr>
        </p:nvSpPr>
        <p:spPr/>
        <p:txBody>
          <a:bodyPr/>
          <a:lstStyle>
            <a:extLst/>
          </a:lstStyle>
          <a:p>
            <a:fld id="{D5BBC35B-A44B-4119-B8DA-DE9E3DFADA20}"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eaLnBrk="1" latinLnBrk="0" hangingPunct="1"/>
            <a:fld id="{544213AF-26F6-41FA-8D85-E2C5388D6E58}" type="datetimeFigureOut">
              <a:rPr lang="en-US" smtClean="0"/>
              <a:pPr eaLnBrk="1" latinLnBrk="0" hangingPunct="1"/>
              <a:t>1/20/2012</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5BBC35B-A44B-4119-B8DA-DE9E3DFADA20}" type="slidenum">
              <a:rPr kumimoji="0" lang="en-US" smtClean="0"/>
              <a:pPr eaLnBrk="1" latinLnBrk="0" hangingPunct="1"/>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eaLnBrk="1" latinLnBrk="0" hangingPunct="1"/>
            <a:fld id="{544213AF-26F6-41FA-8D85-E2C5388D6E58}" type="datetimeFigureOut">
              <a:rPr lang="en-US" smtClean="0"/>
              <a:pPr eaLnBrk="1" latinLnBrk="0" hangingPunct="1"/>
              <a:t>1/20/2012</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lgn="r" eaLnBrk="1" latinLnBrk="0" hangingPunct="1"/>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5BBC35B-A44B-4119-B8DA-DE9E3DFADA20}" type="slidenum">
              <a:rPr kumimoji="0" lang="en-US" smtClean="0"/>
              <a:pPr eaLnBrk="1" latinLnBrk="0" hangingPunct="1"/>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829761"/>
          </a:xfrm>
        </p:spPr>
        <p:txBody>
          <a:bodyPr/>
          <a:lstStyle/>
          <a:p>
            <a:pPr algn="ctr"/>
            <a:r>
              <a:rPr lang="en-US" b="0" dirty="0" smtClean="0"/>
              <a:t>Understanding My Friend’s Hearing Loss</a:t>
            </a:r>
            <a:endParaRPr lang="en-US" b="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981200"/>
            <a:ext cx="4582618" cy="303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2195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lstStyle/>
          <a:p>
            <a:endParaRPr lang="en-US" dirty="0"/>
          </a:p>
          <a:p>
            <a:r>
              <a:rPr lang="en-US" dirty="0"/>
              <a:t>Familiarity with speaker</a:t>
            </a:r>
          </a:p>
          <a:p>
            <a:endParaRPr lang="en-US" dirty="0"/>
          </a:p>
          <a:p>
            <a:r>
              <a:rPr lang="en-US" dirty="0"/>
              <a:t>Familiarity with topic</a:t>
            </a:r>
          </a:p>
          <a:p>
            <a:endParaRPr lang="en-US" dirty="0"/>
          </a:p>
          <a:p>
            <a:r>
              <a:rPr lang="en-US" dirty="0" smtClean="0"/>
              <a:t>Level of noise in the environment</a:t>
            </a:r>
            <a:endParaRPr lang="en-US" dirty="0"/>
          </a:p>
        </p:txBody>
      </p:sp>
      <p:sp>
        <p:nvSpPr>
          <p:cNvPr id="4" name="Title 3"/>
          <p:cNvSpPr>
            <a:spLocks noGrp="1"/>
          </p:cNvSpPr>
          <p:nvPr>
            <p:ph type="title"/>
          </p:nvPr>
        </p:nvSpPr>
        <p:spPr/>
        <p:txBody>
          <a:bodyPr/>
          <a:lstStyle/>
          <a:p>
            <a:pPr algn="ctr"/>
            <a:r>
              <a:rPr lang="en-US" dirty="0">
                <a:solidFill>
                  <a:schemeClr val="tx2">
                    <a:lumMod val="50000"/>
                  </a:schemeClr>
                </a:solidFill>
              </a:rPr>
              <a:t>Factors Within the Receiver</a:t>
            </a:r>
          </a:p>
        </p:txBody>
      </p:sp>
      <p:pic>
        <p:nvPicPr>
          <p:cNvPr id="5122"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052960" y="2057401"/>
            <a:ext cx="3110258" cy="3110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4558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Factors Within the Speaker</a:t>
            </a:r>
          </a:p>
        </p:txBody>
      </p:sp>
      <p:sp>
        <p:nvSpPr>
          <p:cNvPr id="5" name="Content Placeholder 4"/>
          <p:cNvSpPr>
            <a:spLocks noGrp="1"/>
          </p:cNvSpPr>
          <p:nvPr>
            <p:ph sz="quarter" idx="2"/>
          </p:nvPr>
        </p:nvSpPr>
        <p:spPr>
          <a:xfrm>
            <a:off x="457200" y="1752600"/>
            <a:ext cx="4038600" cy="4343400"/>
          </a:xfrm>
        </p:spPr>
        <p:txBody>
          <a:bodyPr>
            <a:normAutofit fontScale="92500" lnSpcReduction="10000"/>
          </a:bodyPr>
          <a:lstStyle/>
          <a:p>
            <a:r>
              <a:rPr lang="en-US" dirty="0"/>
              <a:t>Use </a:t>
            </a:r>
            <a:r>
              <a:rPr lang="en-US" dirty="0" smtClean="0"/>
              <a:t>kid friendly, familiar words, phrases</a:t>
            </a:r>
            <a:endParaRPr lang="en-US" dirty="0"/>
          </a:p>
          <a:p>
            <a:endParaRPr lang="en-US" dirty="0"/>
          </a:p>
          <a:p>
            <a:r>
              <a:rPr lang="en-US" dirty="0" smtClean="0"/>
              <a:t>Use a normal volume when talking</a:t>
            </a:r>
            <a:endParaRPr lang="en-US" dirty="0"/>
          </a:p>
          <a:p>
            <a:endParaRPr lang="en-US" dirty="0"/>
          </a:p>
          <a:p>
            <a:r>
              <a:rPr lang="en-US" dirty="0" smtClean="0"/>
              <a:t>Use a comfortable rate </a:t>
            </a:r>
            <a:r>
              <a:rPr lang="en-US" dirty="0"/>
              <a:t>of s</a:t>
            </a:r>
            <a:r>
              <a:rPr lang="en-US" dirty="0" smtClean="0"/>
              <a:t>peech</a:t>
            </a:r>
            <a:endParaRPr lang="en-US" dirty="0"/>
          </a:p>
          <a:p>
            <a:endParaRPr lang="en-US" dirty="0"/>
          </a:p>
          <a:p>
            <a:r>
              <a:rPr lang="en-US" dirty="0"/>
              <a:t>Tone of voice </a:t>
            </a:r>
            <a:r>
              <a:rPr lang="en-US" dirty="0" smtClean="0"/>
              <a:t>can make understanding easier or harder(male/female</a:t>
            </a:r>
            <a:r>
              <a:rPr lang="en-US" dirty="0"/>
              <a:t>, adult/child)</a:t>
            </a:r>
          </a:p>
        </p:txBody>
      </p:sp>
      <p:pic>
        <p:nvPicPr>
          <p:cNvPr id="6146"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541103" y="2171814"/>
            <a:ext cx="2249619" cy="2487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8796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1481328"/>
            <a:ext cx="4267200" cy="4525963"/>
          </a:xfrm>
        </p:spPr>
        <p:txBody>
          <a:bodyPr>
            <a:normAutofit fontScale="85000" lnSpcReduction="20000"/>
          </a:bodyPr>
          <a:lstStyle/>
          <a:p>
            <a:r>
              <a:rPr lang="en-US" dirty="0"/>
              <a:t>Length of Message</a:t>
            </a:r>
          </a:p>
          <a:p>
            <a:endParaRPr lang="en-US" dirty="0"/>
          </a:p>
          <a:p>
            <a:r>
              <a:rPr lang="en-US" dirty="0" smtClean="0"/>
              <a:t>State topic and make sure student knows when topic is changed</a:t>
            </a:r>
          </a:p>
          <a:p>
            <a:endParaRPr lang="en-US" dirty="0"/>
          </a:p>
          <a:p>
            <a:r>
              <a:rPr lang="en-US" dirty="0"/>
              <a:t>Amount of </a:t>
            </a:r>
            <a:r>
              <a:rPr lang="en-US" dirty="0" smtClean="0"/>
              <a:t>information, chatting</a:t>
            </a:r>
            <a:endParaRPr lang="en-US" dirty="0"/>
          </a:p>
          <a:p>
            <a:endParaRPr lang="en-US" dirty="0"/>
          </a:p>
          <a:p>
            <a:r>
              <a:rPr lang="en-US" dirty="0" smtClean="0"/>
              <a:t>Do you repeat the message?</a:t>
            </a:r>
          </a:p>
          <a:p>
            <a:endParaRPr lang="en-US" dirty="0"/>
          </a:p>
          <a:p>
            <a:r>
              <a:rPr lang="en-US" dirty="0"/>
              <a:t>Volume of message</a:t>
            </a:r>
          </a:p>
          <a:p>
            <a:endParaRPr lang="en-US" dirty="0"/>
          </a:p>
        </p:txBody>
      </p:sp>
      <p:sp>
        <p:nvSpPr>
          <p:cNvPr id="4" name="Title 3"/>
          <p:cNvSpPr>
            <a:spLocks noGrp="1"/>
          </p:cNvSpPr>
          <p:nvPr>
            <p:ph type="title"/>
          </p:nvPr>
        </p:nvSpPr>
        <p:spPr/>
        <p:txBody>
          <a:bodyPr/>
          <a:lstStyle/>
          <a:p>
            <a:pPr algn="ctr"/>
            <a:r>
              <a:rPr lang="en-US" dirty="0">
                <a:solidFill>
                  <a:schemeClr val="tx2">
                    <a:lumMod val="50000"/>
                  </a:schemeClr>
                </a:solidFill>
              </a:rPr>
              <a:t>Factors Within the Message</a:t>
            </a:r>
          </a:p>
        </p:txBody>
      </p:sp>
      <p:pic>
        <p:nvPicPr>
          <p:cNvPr id="717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542690" y="1676400"/>
            <a:ext cx="2650786" cy="3591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3875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a:t>Get the person’s attention before you begin speaking	</a:t>
            </a:r>
          </a:p>
          <a:p>
            <a:r>
              <a:rPr lang="en-US" sz="2800" dirty="0"/>
              <a:t>Face the person and maintain eye contact</a:t>
            </a:r>
          </a:p>
          <a:p>
            <a:r>
              <a:rPr lang="en-US" sz="2800" dirty="0"/>
              <a:t>Use body language and facial expression</a:t>
            </a:r>
          </a:p>
          <a:p>
            <a:r>
              <a:rPr lang="en-US" sz="2800" dirty="0"/>
              <a:t>Speak clearly</a:t>
            </a:r>
          </a:p>
          <a:p>
            <a:r>
              <a:rPr lang="en-US" sz="2800" dirty="0"/>
              <a:t>Use open ended questions to see if the person is understanding </a:t>
            </a:r>
          </a:p>
          <a:p>
            <a:r>
              <a:rPr lang="en-US" sz="2800" dirty="0"/>
              <a:t>Re-phrase a sentence instead of repeating it over and over</a:t>
            </a:r>
          </a:p>
          <a:p>
            <a:endParaRPr lang="en-US" dirty="0"/>
          </a:p>
        </p:txBody>
      </p:sp>
      <p:sp>
        <p:nvSpPr>
          <p:cNvPr id="3" name="Title 2"/>
          <p:cNvSpPr>
            <a:spLocks noGrp="1"/>
          </p:cNvSpPr>
          <p:nvPr>
            <p:ph type="title"/>
          </p:nvPr>
        </p:nvSpPr>
        <p:spPr/>
        <p:txBody>
          <a:bodyPr/>
          <a:lstStyle/>
          <a:p>
            <a:pPr algn="ctr"/>
            <a:r>
              <a:rPr lang="en-US" dirty="0"/>
              <a:t>Communication Strategies</a:t>
            </a:r>
          </a:p>
        </p:txBody>
      </p:sp>
    </p:spTree>
    <p:extLst>
      <p:ext uri="{BB962C8B-B14F-4D97-AF65-F5344CB8AC3E}">
        <p14:creationId xmlns:p14="http://schemas.microsoft.com/office/powerpoint/2010/main" val="3767505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solidFill>
                  <a:schemeClr val="tx2">
                    <a:lumMod val="50000"/>
                  </a:schemeClr>
                </a:solidFill>
              </a:rPr>
              <a:t>Thank </a:t>
            </a:r>
            <a:r>
              <a:rPr lang="en-US" dirty="0" smtClean="0">
                <a:solidFill>
                  <a:schemeClr val="tx2">
                    <a:lumMod val="50000"/>
                  </a:schemeClr>
                </a:solidFill>
              </a:rPr>
              <a:t>You!</a:t>
            </a:r>
            <a:endParaRPr lang="en-US" dirty="0">
              <a:solidFill>
                <a:schemeClr val="tx2">
                  <a:lumMod val="50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246632"/>
            <a:ext cx="6934200" cy="481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0810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Brief Review of the Ear</a:t>
            </a:r>
          </a:p>
        </p:txBody>
      </p:sp>
      <p:sp>
        <p:nvSpPr>
          <p:cNvPr id="3" name="Text Placeholder 2"/>
          <p:cNvSpPr>
            <a:spLocks noGrp="1"/>
          </p:cNvSpPr>
          <p:nvPr>
            <p:ph type="body" idx="1"/>
          </p:nvPr>
        </p:nvSpPr>
        <p:spPr/>
        <p:txBody>
          <a:bodyPr>
            <a:normAutofit/>
          </a:bodyPr>
          <a:lstStyle/>
          <a:p>
            <a:r>
              <a:rPr lang="en-US" sz="2000" dirty="0" smtClean="0"/>
              <a:t>There are 3 Parts to the Ear.</a:t>
            </a:r>
            <a:r>
              <a:rPr lang="en-US" dirty="0" smtClean="0"/>
              <a:t>	</a:t>
            </a:r>
            <a:endParaRPr lang="en-US" dirty="0"/>
          </a:p>
        </p:txBody>
      </p:sp>
      <p:sp>
        <p:nvSpPr>
          <p:cNvPr id="4" name="Text Placeholder 3"/>
          <p:cNvSpPr>
            <a:spLocks noGrp="1"/>
          </p:cNvSpPr>
          <p:nvPr>
            <p:ph type="body" sz="half" idx="3"/>
          </p:nvPr>
        </p:nvSpPr>
        <p:spPr/>
        <p:txBody>
          <a:bodyPr>
            <a:normAutofit fontScale="85000" lnSpcReduction="10000"/>
          </a:bodyPr>
          <a:lstStyle/>
          <a:p>
            <a:r>
              <a:rPr lang="en-US" dirty="0" smtClean="0"/>
              <a:t>Sound goes through the outer to the middle to the inner.</a:t>
            </a:r>
            <a:endParaRPr lang="en-US" dirty="0"/>
          </a:p>
        </p:txBody>
      </p:sp>
      <p:sp>
        <p:nvSpPr>
          <p:cNvPr id="5" name="Content Placeholder 4"/>
          <p:cNvSpPr>
            <a:spLocks noGrp="1"/>
          </p:cNvSpPr>
          <p:nvPr>
            <p:ph sz="quarter" idx="2"/>
          </p:nvPr>
        </p:nvSpPr>
        <p:spPr/>
        <p:txBody>
          <a:bodyPr/>
          <a:lstStyle/>
          <a:p>
            <a:endParaRPr lang="en-US" dirty="0" smtClean="0"/>
          </a:p>
          <a:p>
            <a:r>
              <a:rPr lang="en-US" dirty="0" smtClean="0"/>
              <a:t>Outer Ear</a:t>
            </a:r>
          </a:p>
          <a:p>
            <a:endParaRPr lang="en-US" dirty="0"/>
          </a:p>
          <a:p>
            <a:endParaRPr lang="en-US" dirty="0"/>
          </a:p>
          <a:p>
            <a:r>
              <a:rPr lang="en-US" dirty="0"/>
              <a:t>Middle Ear</a:t>
            </a:r>
          </a:p>
          <a:p>
            <a:endParaRPr lang="en-US" dirty="0" smtClean="0"/>
          </a:p>
          <a:p>
            <a:endParaRPr lang="en-US" dirty="0"/>
          </a:p>
          <a:p>
            <a:r>
              <a:rPr lang="en-US" dirty="0"/>
              <a:t>Inner Ear</a:t>
            </a:r>
          </a:p>
          <a:p>
            <a:endParaRPr lang="en-US" dirty="0"/>
          </a:p>
        </p:txBody>
      </p:sp>
      <p:pic>
        <p:nvPicPr>
          <p:cNvPr id="4098"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4981512" y="1444625"/>
            <a:ext cx="3368801" cy="394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3262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638800"/>
          </a:xfrm>
        </p:spPr>
        <p:txBody>
          <a:bodyPr>
            <a:normAutofit/>
          </a:bodyPr>
          <a:lstStyle/>
          <a:p>
            <a:r>
              <a:rPr lang="en-US" sz="1600" dirty="0"/>
              <a:t>(1) Sound Waves pass through the ear canal </a:t>
            </a:r>
            <a:endParaRPr lang="en-US" sz="1600" dirty="0" smtClean="0"/>
          </a:p>
          <a:p>
            <a:r>
              <a:rPr lang="en-US" sz="1600" dirty="0" smtClean="0"/>
              <a:t>(</a:t>
            </a:r>
            <a:r>
              <a:rPr lang="en-US" sz="1600" dirty="0"/>
              <a:t>2) Sound beats against the eardrum </a:t>
            </a:r>
            <a:endParaRPr lang="en-US" sz="1600" dirty="0" smtClean="0"/>
          </a:p>
          <a:p>
            <a:r>
              <a:rPr lang="en-US" sz="1600" dirty="0" smtClean="0"/>
              <a:t>(</a:t>
            </a:r>
            <a:r>
              <a:rPr lang="en-US" sz="1600" dirty="0"/>
              <a:t>3) Which causes vibrations of the three small bones in the middle ear </a:t>
            </a:r>
            <a:endParaRPr lang="en-US" sz="1600" dirty="0" smtClean="0"/>
          </a:p>
          <a:p>
            <a:r>
              <a:rPr lang="en-US" sz="1600" dirty="0" smtClean="0"/>
              <a:t>(</a:t>
            </a:r>
            <a:r>
              <a:rPr lang="en-US" sz="1600" dirty="0"/>
              <a:t>4) When the bones vibrate, sound waves pass through, the inner to the cochlea. </a:t>
            </a:r>
            <a:endParaRPr lang="en-US" sz="1600" dirty="0" smtClean="0"/>
          </a:p>
          <a:p>
            <a:r>
              <a:rPr lang="en-US" sz="1600" dirty="0" smtClean="0"/>
              <a:t>(</a:t>
            </a:r>
            <a:r>
              <a:rPr lang="en-US" sz="1600" dirty="0"/>
              <a:t>5) Thousands of hair cells make up the auditory nerve. Movements of the fluid bend the tiny hairs and stimulates electrical impulses, which are carried up the auditory nerve to the brain. </a:t>
            </a:r>
          </a:p>
        </p:txBody>
      </p:sp>
      <p:sp>
        <p:nvSpPr>
          <p:cNvPr id="3" name="Title 2"/>
          <p:cNvSpPr>
            <a:spLocks noGrp="1"/>
          </p:cNvSpPr>
          <p:nvPr>
            <p:ph type="title"/>
          </p:nvPr>
        </p:nvSpPr>
        <p:spPr/>
        <p:txBody>
          <a:bodyPr>
            <a:normAutofit fontScale="90000"/>
          </a:bodyPr>
          <a:lstStyle/>
          <a:p>
            <a:pPr algn="ctr"/>
            <a:r>
              <a:rPr lang="en-US" dirty="0"/>
              <a:t>How your hearing works</a:t>
            </a:r>
            <a:br>
              <a:rPr lang="en-US" dirty="0"/>
            </a:b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200400"/>
            <a:ext cx="4306887" cy="3226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13166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20000"/>
          </a:bodyPr>
          <a:lstStyle/>
          <a:p>
            <a:r>
              <a:rPr lang="en-US" dirty="0"/>
              <a:t>Deep in your ear is a remarkable pea-sized structure called the cochlea. The cochlea is fully developed at birth. Tiny, delicate hair cells in the cochlea send sound signals to your brain, so you can hear different pitches and sounds. If these delicate cells are damaged, you can lose some or all of your ability to hear.</a:t>
            </a:r>
          </a:p>
        </p:txBody>
      </p:sp>
      <p:sp>
        <p:nvSpPr>
          <p:cNvPr id="4" name="Title 3"/>
          <p:cNvSpPr>
            <a:spLocks noGrp="1"/>
          </p:cNvSpPr>
          <p:nvPr>
            <p:ph type="title"/>
          </p:nvPr>
        </p:nvSpPr>
        <p:spPr/>
        <p:txBody>
          <a:bodyPr/>
          <a:lstStyle/>
          <a:p>
            <a:pPr algn="ctr"/>
            <a:r>
              <a:rPr lang="en-US" dirty="0">
                <a:solidFill>
                  <a:schemeClr val="tx2">
                    <a:lumMod val="50000"/>
                  </a:schemeClr>
                </a:solidFill>
              </a:rPr>
              <a:t>The Cochlea</a:t>
            </a:r>
          </a:p>
        </p:txBody>
      </p:sp>
      <p:pic>
        <p:nvPicPr>
          <p:cNvPr id="205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826348" y="1601189"/>
            <a:ext cx="3682303" cy="4285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769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solidFill>
                  <a:schemeClr val="bg2">
                    <a:lumMod val="25000"/>
                  </a:schemeClr>
                </a:solidFill>
              </a:rPr>
              <a:t>Audiogram</a:t>
            </a: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219200"/>
            <a:ext cx="5568949" cy="5140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0642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91000" cy="4525963"/>
          </a:xfrm>
        </p:spPr>
        <p:txBody>
          <a:bodyPr>
            <a:normAutofit fontScale="55000" lnSpcReduction="20000"/>
          </a:bodyPr>
          <a:lstStyle/>
          <a:p>
            <a:r>
              <a:rPr lang="en-US" dirty="0"/>
              <a:t>140 dB	Gunshot</a:t>
            </a:r>
          </a:p>
          <a:p>
            <a:endParaRPr lang="en-US" dirty="0"/>
          </a:p>
          <a:p>
            <a:r>
              <a:rPr lang="en-US" dirty="0"/>
              <a:t>130 dB	Jet Take-off</a:t>
            </a:r>
          </a:p>
          <a:p>
            <a:endParaRPr lang="en-US" dirty="0"/>
          </a:p>
          <a:p>
            <a:r>
              <a:rPr lang="en-US" dirty="0"/>
              <a:t>120 dB	Rock Concert</a:t>
            </a:r>
          </a:p>
          <a:p>
            <a:endParaRPr lang="en-US" dirty="0"/>
          </a:p>
          <a:p>
            <a:r>
              <a:rPr lang="en-US" dirty="0"/>
              <a:t>105 dB	MP3 at max</a:t>
            </a:r>
          </a:p>
          <a:p>
            <a:r>
              <a:rPr lang="en-US" dirty="0"/>
              <a:t>	</a:t>
            </a:r>
          </a:p>
          <a:p>
            <a:r>
              <a:rPr lang="en-US" dirty="0"/>
              <a:t> 95 dB	Motorcycle</a:t>
            </a:r>
          </a:p>
          <a:p>
            <a:endParaRPr lang="en-US" dirty="0"/>
          </a:p>
          <a:p>
            <a:r>
              <a:rPr lang="en-US" dirty="0"/>
              <a:t> 90 dB	Lawn Mower</a:t>
            </a:r>
          </a:p>
          <a:p>
            <a:endParaRPr lang="en-US" dirty="0"/>
          </a:p>
          <a:p>
            <a:r>
              <a:rPr lang="en-US" dirty="0"/>
              <a:t> 85 dB	Heavy traffic</a:t>
            </a:r>
          </a:p>
          <a:p>
            <a:endParaRPr lang="en-US" dirty="0"/>
          </a:p>
          <a:p>
            <a:r>
              <a:rPr lang="en-US" dirty="0"/>
              <a:t> 60 dB	Conversation</a:t>
            </a:r>
          </a:p>
          <a:p>
            <a:endParaRPr lang="en-US" dirty="0"/>
          </a:p>
          <a:p>
            <a:r>
              <a:rPr lang="en-US" dirty="0"/>
              <a:t> 30 dB	Whisper</a:t>
            </a:r>
          </a:p>
          <a:p>
            <a:endParaRPr lang="en-US" dirty="0"/>
          </a:p>
          <a:p>
            <a:r>
              <a:rPr lang="en-US" dirty="0"/>
              <a:t> 15 dB	Rice </a:t>
            </a:r>
            <a:r>
              <a:rPr lang="en-US" dirty="0" err="1"/>
              <a:t>Krispies</a:t>
            </a:r>
            <a:r>
              <a:rPr lang="en-US" dirty="0"/>
              <a:t> in milk</a:t>
            </a:r>
          </a:p>
          <a:p>
            <a:endParaRPr lang="en-US" dirty="0"/>
          </a:p>
        </p:txBody>
      </p:sp>
      <p:sp>
        <p:nvSpPr>
          <p:cNvPr id="3" name="Title 2"/>
          <p:cNvSpPr>
            <a:spLocks noGrp="1"/>
          </p:cNvSpPr>
          <p:nvPr>
            <p:ph type="title"/>
          </p:nvPr>
        </p:nvSpPr>
        <p:spPr/>
        <p:txBody>
          <a:bodyPr>
            <a:normAutofit fontScale="90000"/>
          </a:bodyPr>
          <a:lstStyle/>
          <a:p>
            <a:r>
              <a:rPr lang="en-US" dirty="0"/>
              <a:t>Measuring the Loudness of Sound</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524000"/>
            <a:ext cx="987425" cy="785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2136775"/>
            <a:ext cx="1274763" cy="129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724104"/>
            <a:ext cx="1158875"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4038600"/>
            <a:ext cx="1811337" cy="858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800" y="4800600"/>
            <a:ext cx="1169987" cy="101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0521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tx2">
                    <a:lumMod val="50000"/>
                  </a:schemeClr>
                </a:solidFill>
              </a:rPr>
              <a:t>Degrees of Hearing Loss</a:t>
            </a:r>
          </a:p>
        </p:txBody>
      </p:sp>
      <p:sp>
        <p:nvSpPr>
          <p:cNvPr id="3" name="TextBox 2"/>
          <p:cNvSpPr txBox="1"/>
          <p:nvPr/>
        </p:nvSpPr>
        <p:spPr>
          <a:xfrm>
            <a:off x="381000" y="1295400"/>
            <a:ext cx="8305800" cy="5410712"/>
          </a:xfrm>
          <a:prstGeom prst="rect">
            <a:avLst/>
          </a:prstGeom>
          <a:noFill/>
        </p:spPr>
        <p:txBody>
          <a:bodyPr wrap="square" rtlCol="0">
            <a:spAutoFit/>
          </a:bodyPr>
          <a:lstStyle/>
          <a:p>
            <a:pPr marL="285750" indent="-285750">
              <a:lnSpc>
                <a:spcPct val="90000"/>
              </a:lnSpc>
              <a:buFont typeface="Arial" pitchFamily="34" charset="0"/>
              <a:buChar char="•"/>
            </a:pPr>
            <a:r>
              <a:rPr lang="en-US" sz="2400" dirty="0" smtClean="0"/>
              <a:t>Mild	    20-40dB 	Can </a:t>
            </a:r>
            <a:r>
              <a:rPr lang="en-US" sz="2400" dirty="0"/>
              <a:t>hear without </a:t>
            </a:r>
            <a:r>
              <a:rPr lang="en-US" sz="2400" dirty="0" smtClean="0"/>
              <a:t>						amplification </a:t>
            </a:r>
            <a:r>
              <a:rPr lang="en-US" sz="2400" dirty="0"/>
              <a:t>but will miss </a:t>
            </a:r>
            <a:r>
              <a:rPr lang="en-US" sz="2400" dirty="0" smtClean="0"/>
              <a:t>				parts </a:t>
            </a:r>
            <a:r>
              <a:rPr lang="en-US" sz="2400" dirty="0"/>
              <a:t>of </a:t>
            </a:r>
            <a:r>
              <a:rPr lang="en-US" sz="2400" dirty="0" smtClean="0"/>
              <a:t>words.</a:t>
            </a:r>
          </a:p>
          <a:p>
            <a:pPr marL="285750" indent="-285750">
              <a:lnSpc>
                <a:spcPct val="90000"/>
              </a:lnSpc>
              <a:buFont typeface="Arial" pitchFamily="34" charset="0"/>
              <a:buChar char="•"/>
            </a:pPr>
            <a:r>
              <a:rPr lang="en-US" sz="2400" dirty="0" smtClean="0"/>
              <a:t>Moderate	    40-60dB	Will </a:t>
            </a:r>
            <a:r>
              <a:rPr lang="en-US" sz="2400" dirty="0"/>
              <a:t>have difficulty hearing </a:t>
            </a:r>
            <a:r>
              <a:rPr lang="en-US" sz="2400" dirty="0" smtClean="0"/>
              <a:t>				spoken </a:t>
            </a:r>
            <a:r>
              <a:rPr lang="en-US" sz="2400" dirty="0"/>
              <a:t>conversation without </a:t>
            </a:r>
            <a:r>
              <a:rPr lang="en-US" sz="2400" dirty="0" smtClean="0"/>
              <a:t>				amplification.</a:t>
            </a:r>
          </a:p>
          <a:p>
            <a:pPr marL="285750" indent="-285750">
              <a:lnSpc>
                <a:spcPct val="90000"/>
              </a:lnSpc>
              <a:buFont typeface="Arial" pitchFamily="34" charset="0"/>
              <a:buChar char="•"/>
            </a:pPr>
            <a:r>
              <a:rPr lang="en-US" sz="2400" dirty="0" smtClean="0"/>
              <a:t>Mod/Severe  50-70dB Conversation </a:t>
            </a:r>
            <a:r>
              <a:rPr lang="en-US" sz="2400" dirty="0"/>
              <a:t>must be very </a:t>
            </a:r>
            <a:r>
              <a:rPr lang="en-US" sz="2400" dirty="0" smtClean="0"/>
              <a:t>				loud </a:t>
            </a:r>
            <a:r>
              <a:rPr lang="en-US" sz="2400" dirty="0"/>
              <a:t>to be heard without </a:t>
            </a:r>
            <a:r>
              <a:rPr lang="en-US" sz="2400" dirty="0" smtClean="0"/>
              <a:t>				amplification</a:t>
            </a:r>
            <a:r>
              <a:rPr lang="en-US" sz="2400" dirty="0"/>
              <a:t>.  Aids will help </a:t>
            </a:r>
            <a:r>
              <a:rPr lang="en-US" sz="2400" dirty="0" smtClean="0"/>
              <a:t>				person </a:t>
            </a:r>
            <a:r>
              <a:rPr lang="en-US" sz="2400" dirty="0"/>
              <a:t>to be aware of spoken </a:t>
            </a:r>
            <a:r>
              <a:rPr lang="en-US" sz="2400" dirty="0" smtClean="0"/>
              <a:t>				language.</a:t>
            </a:r>
          </a:p>
          <a:p>
            <a:pPr marL="285750" indent="-285750">
              <a:lnSpc>
                <a:spcPct val="90000"/>
              </a:lnSpc>
              <a:buFont typeface="Arial" pitchFamily="34" charset="0"/>
              <a:buChar char="•"/>
            </a:pPr>
            <a:r>
              <a:rPr lang="en-US" sz="2400" dirty="0" smtClean="0"/>
              <a:t>Severe 	    70-90dB	May </a:t>
            </a:r>
            <a:r>
              <a:rPr lang="en-US" sz="2400" dirty="0"/>
              <a:t>hear loud sounds close </a:t>
            </a:r>
            <a:r>
              <a:rPr lang="en-US" sz="2400" dirty="0" smtClean="0"/>
              <a:t>				to </a:t>
            </a:r>
            <a:r>
              <a:rPr lang="en-US" sz="2400" dirty="0"/>
              <a:t>ear.  With amplification </a:t>
            </a:r>
            <a:r>
              <a:rPr lang="en-US" sz="2400" dirty="0" smtClean="0"/>
              <a:t>				may </a:t>
            </a:r>
            <a:r>
              <a:rPr lang="en-US" sz="2400" dirty="0"/>
              <a:t>be able to detect </a:t>
            </a:r>
            <a:r>
              <a:rPr lang="en-US" sz="2400" dirty="0" smtClean="0"/>
              <a:t>speech.</a:t>
            </a:r>
          </a:p>
          <a:p>
            <a:pPr marL="285750" indent="-285750">
              <a:lnSpc>
                <a:spcPct val="90000"/>
              </a:lnSpc>
              <a:buFont typeface="Arial" pitchFamily="34" charset="0"/>
              <a:buChar char="•"/>
            </a:pPr>
            <a:r>
              <a:rPr lang="en-US" sz="2400" dirty="0" smtClean="0"/>
              <a:t>Profound	    90dB +	Amplification </a:t>
            </a:r>
            <a:r>
              <a:rPr lang="en-US" sz="2400" dirty="0"/>
              <a:t>may or may not </a:t>
            </a:r>
            <a:r>
              <a:rPr lang="en-US" sz="2400" dirty="0" smtClean="0"/>
              <a:t>				be </a:t>
            </a:r>
            <a:r>
              <a:rPr lang="en-US" sz="2400" dirty="0"/>
              <a:t>useful.</a:t>
            </a:r>
          </a:p>
        </p:txBody>
      </p:sp>
    </p:spTree>
    <p:extLst>
      <p:ext uri="{BB962C8B-B14F-4D97-AF65-F5344CB8AC3E}">
        <p14:creationId xmlns:p14="http://schemas.microsoft.com/office/powerpoint/2010/main" val="3956913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solidFill>
                  <a:schemeClr val="tx2">
                    <a:lumMod val="50000"/>
                  </a:schemeClr>
                </a:solidFill>
              </a:rPr>
              <a:t>Types of Amplification</a:t>
            </a:r>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457200" y="1371600"/>
            <a:ext cx="1889924" cy="1902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694220"/>
            <a:ext cx="1901825" cy="190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4724400" y="1371600"/>
            <a:ext cx="3581400" cy="2050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00276" y="3324888"/>
            <a:ext cx="2215671" cy="369332"/>
          </a:xfrm>
          <a:prstGeom prst="rect">
            <a:avLst/>
          </a:prstGeom>
          <a:noFill/>
        </p:spPr>
        <p:txBody>
          <a:bodyPr wrap="none" rtlCol="0">
            <a:spAutoFit/>
          </a:bodyPr>
          <a:lstStyle/>
          <a:p>
            <a:r>
              <a:rPr lang="en-US" dirty="0" smtClean="0"/>
              <a:t>Behind the ear aid</a:t>
            </a:r>
            <a:endParaRPr lang="en-US" dirty="0"/>
          </a:p>
        </p:txBody>
      </p:sp>
      <p:sp>
        <p:nvSpPr>
          <p:cNvPr id="6" name="TextBox 5"/>
          <p:cNvSpPr txBox="1"/>
          <p:nvPr/>
        </p:nvSpPr>
        <p:spPr>
          <a:xfrm>
            <a:off x="575993" y="5642150"/>
            <a:ext cx="1664238" cy="369332"/>
          </a:xfrm>
          <a:prstGeom prst="rect">
            <a:avLst/>
          </a:prstGeom>
          <a:noFill/>
        </p:spPr>
        <p:txBody>
          <a:bodyPr wrap="none" rtlCol="0">
            <a:spAutoFit/>
          </a:bodyPr>
          <a:lstStyle/>
          <a:p>
            <a:r>
              <a:rPr lang="en-US" dirty="0" smtClean="0"/>
              <a:t>In the ear aid</a:t>
            </a:r>
            <a:endParaRPr lang="en-US" dirty="0"/>
          </a:p>
        </p:txBody>
      </p:sp>
      <p:sp>
        <p:nvSpPr>
          <p:cNvPr id="7" name="TextBox 6"/>
          <p:cNvSpPr txBox="1"/>
          <p:nvPr/>
        </p:nvSpPr>
        <p:spPr>
          <a:xfrm>
            <a:off x="5562599" y="3509554"/>
            <a:ext cx="2090637" cy="369332"/>
          </a:xfrm>
          <a:prstGeom prst="rect">
            <a:avLst/>
          </a:prstGeom>
          <a:noFill/>
        </p:spPr>
        <p:txBody>
          <a:bodyPr wrap="none" rtlCol="0">
            <a:spAutoFit/>
          </a:bodyPr>
          <a:lstStyle/>
          <a:p>
            <a:r>
              <a:rPr lang="en-US" dirty="0" smtClean="0"/>
              <a:t>Cochlear Implant</a:t>
            </a:r>
            <a:endParaRPr lang="en-US" dirty="0"/>
          </a:p>
        </p:txBody>
      </p: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893241"/>
            <a:ext cx="3496349" cy="2001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816675" y="6011482"/>
            <a:ext cx="1582484" cy="369332"/>
          </a:xfrm>
          <a:prstGeom prst="rect">
            <a:avLst/>
          </a:prstGeom>
          <a:noFill/>
        </p:spPr>
        <p:txBody>
          <a:bodyPr wrap="none" rtlCol="0">
            <a:spAutoFit/>
          </a:bodyPr>
          <a:lstStyle/>
          <a:p>
            <a:r>
              <a:rPr lang="en-US" dirty="0" err="1" smtClean="0"/>
              <a:t>Baha</a:t>
            </a:r>
            <a:r>
              <a:rPr lang="en-US" dirty="0" smtClean="0"/>
              <a:t> System</a:t>
            </a:r>
            <a:endParaRPr lang="en-US" dirty="0"/>
          </a:p>
        </p:txBody>
      </p:sp>
    </p:spTree>
    <p:extLst>
      <p:ext uri="{BB962C8B-B14F-4D97-AF65-F5344CB8AC3E}">
        <p14:creationId xmlns:p14="http://schemas.microsoft.com/office/powerpoint/2010/main" val="31130301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114800" cy="4525963"/>
          </a:xfrm>
        </p:spPr>
        <p:txBody>
          <a:bodyPr>
            <a:normAutofit fontScale="92500"/>
          </a:bodyPr>
          <a:lstStyle/>
          <a:p>
            <a:r>
              <a:rPr lang="en-US" sz="2600" dirty="0"/>
              <a:t>Multiple Parts even in brief communications.</a:t>
            </a:r>
          </a:p>
          <a:p>
            <a:endParaRPr lang="en-US" sz="2600" dirty="0"/>
          </a:p>
          <a:p>
            <a:r>
              <a:rPr lang="en-US" sz="2600" dirty="0"/>
              <a:t>Ideally, communication is give and take, back and forth.</a:t>
            </a:r>
          </a:p>
          <a:p>
            <a:endParaRPr lang="en-US" sz="2600" dirty="0"/>
          </a:p>
          <a:p>
            <a:r>
              <a:rPr lang="en-US" sz="2600" dirty="0"/>
              <a:t>Problems occur when some part of this breaks down.</a:t>
            </a:r>
          </a:p>
          <a:p>
            <a:endParaRPr lang="en-US" dirty="0"/>
          </a:p>
        </p:txBody>
      </p:sp>
      <p:sp>
        <p:nvSpPr>
          <p:cNvPr id="3" name="Title 2"/>
          <p:cNvSpPr>
            <a:spLocks noGrp="1"/>
          </p:cNvSpPr>
          <p:nvPr>
            <p:ph type="title"/>
          </p:nvPr>
        </p:nvSpPr>
        <p:spPr/>
        <p:txBody>
          <a:bodyPr/>
          <a:lstStyle/>
          <a:p>
            <a:r>
              <a:rPr lang="en-US" dirty="0"/>
              <a:t>The Communication Process</a:t>
            </a:r>
          </a:p>
        </p:txBody>
      </p:sp>
      <p:graphicFrame>
        <p:nvGraphicFramePr>
          <p:cNvPr id="4" name="Diagram 3"/>
          <p:cNvGraphicFramePr/>
          <p:nvPr>
            <p:extLst>
              <p:ext uri="{D42A27DB-BD31-4B8C-83A1-F6EECF244321}">
                <p14:modId xmlns:p14="http://schemas.microsoft.com/office/powerpoint/2010/main" val="664000394"/>
              </p:ext>
            </p:extLst>
          </p:nvPr>
        </p:nvGraphicFramePr>
        <p:xfrm>
          <a:off x="4191000" y="1981200"/>
          <a:ext cx="4648200" cy="330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80650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170</TotalTime>
  <Words>356</Words>
  <Application>Microsoft Office PowerPoint</Application>
  <PresentationFormat>On-screen Show (4:3)</PresentationFormat>
  <Paragraphs>95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Understanding My Friend’s Hearing Loss</vt:lpstr>
      <vt:lpstr>Brief Review of the Ear</vt:lpstr>
      <vt:lpstr>How your hearing works </vt:lpstr>
      <vt:lpstr>The Cochlea</vt:lpstr>
      <vt:lpstr>Audiogram</vt:lpstr>
      <vt:lpstr>Measuring the Loudness of Sound</vt:lpstr>
      <vt:lpstr>Degrees of Hearing Loss</vt:lpstr>
      <vt:lpstr>Types of Amplification</vt:lpstr>
      <vt:lpstr>The Communication Process</vt:lpstr>
      <vt:lpstr>Factors Within the Receiver</vt:lpstr>
      <vt:lpstr>Factors Within the Speaker</vt:lpstr>
      <vt:lpstr>Factors Within the Message</vt:lpstr>
      <vt:lpstr>Communication Strategies</vt:lpstr>
      <vt:lpstr>Thank You!</vt:lpstr>
    </vt:vector>
  </TitlesOfParts>
  <Company>Allegan Area Educational Service Agency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My Friend’s Hearing Loss</dc:title>
  <dc:creator>Ronda Kuhnert</dc:creator>
  <cp:lastModifiedBy>Ronda Kuhnert</cp:lastModifiedBy>
  <cp:revision>16</cp:revision>
  <dcterms:created xsi:type="dcterms:W3CDTF">2011-12-13T16:22:58Z</dcterms:created>
  <dcterms:modified xsi:type="dcterms:W3CDTF">2012-01-20T18:21:57Z</dcterms:modified>
</cp:coreProperties>
</file>